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0"/>
  </p:notesMasterIdLst>
  <p:sldIdLst>
    <p:sldId id="278" r:id="rId2"/>
    <p:sldId id="256" r:id="rId3"/>
    <p:sldId id="257" r:id="rId4"/>
    <p:sldId id="279" r:id="rId5"/>
    <p:sldId id="282" r:id="rId6"/>
    <p:sldId id="280" r:id="rId7"/>
    <p:sldId id="281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3" r:id="rId19"/>
  </p:sldIdLst>
  <p:sldSz cx="14630400" cy="8229600"/>
  <p:notesSz cx="8229600" cy="14630400"/>
  <p:embeddedFontLst>
    <p:embeddedFont>
      <p:font typeface="Monotype Corsiva" pitchFamily="66" charset="0"/>
      <p:italic r:id="rId21"/>
    </p:embeddedFont>
    <p:embeddedFont>
      <p:font typeface="MuseoModerno Medium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Yu Gothic UI Semibold" pitchFamily="34" charset="-128"/>
      <p:bold r:id="rId27"/>
    </p:embeddedFont>
    <p:embeddedFont>
      <p:font typeface="Arial Black" pitchFamily="34" charset="0"/>
      <p:bold r:id="rId28"/>
    </p:embeddedFont>
    <p:embeddedFont>
      <p:font typeface="Comic Sans MS" pitchFamily="66" charset="0"/>
      <p:regular r:id="rId29"/>
      <p:bold r:id="rId30"/>
      <p:italic r:id="rId31"/>
      <p:boldItalic r:id="rId32"/>
    </p:embeddedFont>
    <p:embeddedFont>
      <p:font typeface="Leelawadee UI" pitchFamily="34" charset="-34"/>
      <p:regular r:id="rId33"/>
      <p:bold r:id="rId3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FF"/>
    <a:srgbClr val="FF0066"/>
    <a:srgbClr val="66FF99"/>
    <a:srgbClr val="00FF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-523" y="-77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827C0D8-510A-4045-AFFD-98C81323ED21}" type="slidenum">
              <a:rPr lang="en-US">
                <a:latin typeface="Calibri" pitchFamily="34" charset="0"/>
              </a:rPr>
              <a:pPr/>
              <a:t>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D32AB59-93E8-4BA6-A38F-08C5290FA8B3}" type="slidenum">
              <a:rPr lang="en-US">
                <a:latin typeface="Calibri" pitchFamily="34" charset="0"/>
              </a:rPr>
              <a:pPr/>
              <a:t>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Shape 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39700" y="7750175"/>
            <a:ext cx="17224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Shape 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39700" y="7750175"/>
            <a:ext cx="17224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Shape 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39700" y="7750175"/>
            <a:ext cx="17224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Shape 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39700" y="7750175"/>
            <a:ext cx="17224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Shape 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39700" y="7750175"/>
            <a:ext cx="17224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Shape 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39700" y="7750175"/>
            <a:ext cx="17224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Shape 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39700" y="7750175"/>
            <a:ext cx="17224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Shape 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39700" y="7750175"/>
            <a:ext cx="17224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Shape 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39700" y="7750175"/>
            <a:ext cx="17224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Shape 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39700" y="7750175"/>
            <a:ext cx="17224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3;&#1080;&#1079;&#1072;&#1090;&#1091;&#1083;&#1080;&#1085;&#1072;%20&#1053;.&#1057;.%20&#1084;&#1091;&#1083;&#1100;&#1090;&#1080;&#1084;&#1077;&#1076;&#1080;&#1072;%20&#1096;&#1082;&#1086;&#1083;&#1072;-&#1080;&#1085;&#1090;&#1077;&#1088;&#1085;&#1072;&#1090;%205%20&#1058;&#1086;&#1083;&#1100;&#1103;&#1090;&#1090;&#1080;\&#1060;&#1086;&#1085;%20-%20&#1044;&#1083;&#1103;%20&#1042;&#1080;&#1082;&#1090;&#1086;&#1088;&#1080;&#1085;&#1099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3;&#1080;&#1079;&#1072;&#1090;&#1091;&#1083;&#1080;&#1085;&#1072;%20&#1053;.&#1057;.%20&#1084;&#1091;&#1083;&#1100;&#1090;&#1080;&#1084;&#1077;&#1076;&#1080;&#1072;%20&#1096;&#1082;&#1086;&#1083;&#1072;-&#1080;&#1085;&#1090;&#1077;&#1088;&#1085;&#1072;&#1090;%205%20&#1058;&#1086;&#1083;&#1100;&#1103;&#1090;&#1090;&#1080;\&#1060;&#1086;&#1085;%20-%20&#1044;&#1083;&#1103;%20&#1042;&#1080;&#1082;&#1090;&#1086;&#1088;&#1080;&#1085;&#1099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3;&#1080;&#1079;&#1072;&#1090;&#1091;&#1083;&#1080;&#1085;&#1072;%20&#1053;.&#1057;.%20&#1084;&#1091;&#1083;&#1100;&#1090;&#1080;&#1084;&#1077;&#1076;&#1080;&#1072;%20&#1096;&#1082;&#1086;&#1083;&#1072;-&#1080;&#1085;&#1090;&#1077;&#1088;&#1085;&#1072;&#1090;%205%20&#1058;&#1086;&#1083;&#1100;&#1103;&#1090;&#1090;&#1080;\&#1060;&#1086;&#1085;%20-%20&#1044;&#1083;&#1103;%20&#1042;&#1080;&#1082;&#1090;&#1086;&#1088;&#1080;&#1085;&#1099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3;&#1080;&#1079;&#1072;&#1090;&#1091;&#1083;&#1080;&#1085;&#1072;%20&#1053;.&#1057;.%20&#1084;&#1091;&#1083;&#1100;&#1090;&#1080;&#1084;&#1077;&#1076;&#1080;&#1072;%20&#1096;&#1082;&#1086;&#1083;&#1072;-&#1080;&#1085;&#1090;&#1077;&#1088;&#1085;&#1072;&#1090;%205%20&#1058;&#1086;&#1083;&#1100;&#1103;&#1090;&#1090;&#1080;\&#1060;&#1086;&#1085;%20-%20&#1044;&#1083;&#1103;%20&#1042;&#1080;&#1082;&#1090;&#1086;&#1088;&#1080;&#1085;&#1099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3;&#1080;&#1079;&#1072;&#1090;&#1091;&#1083;&#1080;&#1085;&#1072;%20&#1053;.&#1057;.%20&#1084;&#1091;&#1083;&#1100;&#1090;&#1080;&#1084;&#1077;&#1076;&#1080;&#1072;%20&#1096;&#1082;&#1086;&#1083;&#1072;-&#1080;&#1085;&#1090;&#1077;&#1088;&#1085;&#1072;&#1090;%205%20&#1058;&#1086;&#1083;&#1100;&#1103;&#1090;&#1090;&#1080;\&#1060;&#1086;&#1085;%20-%20&#1044;&#1083;&#1103;%20&#1042;&#1080;&#1082;&#1090;&#1086;&#1088;&#1080;&#1085;&#1099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3;&#1080;&#1079;&#1072;&#1090;&#1091;&#1083;&#1080;&#1085;&#1072;%20&#1053;.&#1057;.%20&#1084;&#1091;&#1083;&#1100;&#1090;&#1080;&#1084;&#1077;&#1076;&#1080;&#1072;%20&#1096;&#1082;&#1086;&#1083;&#1072;-&#1080;&#1085;&#1090;&#1077;&#1088;&#1085;&#1072;&#1090;%205%20&#1058;&#1086;&#1083;&#1100;&#1103;&#1090;&#1090;&#1080;\&#1060;&#1086;&#1085;%20-%20&#1044;&#1083;&#1103;%20&#1042;&#1080;&#1082;&#1090;&#1086;&#1088;&#1080;&#1085;&#1099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3;&#1080;&#1079;&#1072;&#1090;&#1091;&#1083;&#1080;&#1085;&#1072;%20&#1053;.&#1057;.%20&#1084;&#1091;&#1083;&#1100;&#1090;&#1080;&#1084;&#1077;&#1076;&#1080;&#1072;%20&#1096;&#1082;&#1086;&#1083;&#1072;-&#1080;&#1085;&#1090;&#1077;&#1088;&#1085;&#1072;&#1090;%205%20&#1058;&#1086;&#1083;&#1100;&#1103;&#1090;&#1090;&#1080;\&#1060;&#1086;&#1085;%20-%20&#1044;&#1083;&#1103;%20&#1042;&#1080;&#1082;&#1090;&#1086;&#1088;&#1080;&#1085;&#1099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3;&#1080;&#1079;&#1072;&#1090;&#1091;&#1083;&#1080;&#1085;&#1072;%20&#1053;.&#1057;.%20&#1084;&#1091;&#1083;&#1100;&#1090;&#1080;&#1084;&#1077;&#1076;&#1080;&#1072;%20&#1096;&#1082;&#1086;&#1083;&#1072;-&#1080;&#1085;&#1090;&#1077;&#1088;&#1085;&#1072;&#1090;%205%20&#1058;&#1086;&#1083;&#1100;&#1103;&#1090;&#1090;&#1080;\&#1060;&#1086;&#1085;%20-%20&#1044;&#1083;&#1103;%20&#1042;&#1080;&#1082;&#1090;&#1086;&#1088;&#1080;&#1085;&#1099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spu.ru/news/26471-istoriya-konstitutsii-rossii.html" TargetMode="External"/><Relationship Id="rId3" Type="http://schemas.openxmlformats.org/officeDocument/2006/relationships/hyperlink" Target="https://ru.wikipedia.org/wiki/&#1048;&#1089;&#1090;&#1086;&#1088;&#1080;&#1103;_&#1050;&#1086;&#1085;&#1089;&#1090;&#1080;&#1090;&#1091;&#1094;&#1080;&#1080;_&#1056;&#1086;&#1089;&#1089;&#1080;&#1080;" TargetMode="External"/><Relationship Id="rId7" Type="http://schemas.openxmlformats.org/officeDocument/2006/relationships/hyperlink" Target="https://ru.ruwiki.ru/wiki/&#1050;&#1086;&#1085;&#1089;&#1090;&#1080;&#1090;&#1091;&#1094;&#1080;&#1103;_&#1056;&#1086;&#1089;&#1089;&#1080;&#1081;&#1089;&#1082;&#1086;&#1081;_&#1060;&#1077;&#1076;&#1077;&#1088;&#1072;&#1094;&#1080;&#1080;" TargetMode="External"/><Relationship Id="rId2" Type="http://schemas.openxmlformats.org/officeDocument/2006/relationships/hyperlink" Target="https://razgovor.edsoo.ru/topic/28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sh.edu.ru/subject/lesson/2562/main/" TargetMode="External"/><Relationship Id="rId11" Type="http://schemas.openxmlformats.org/officeDocument/2006/relationships/hyperlink" Target="https://sevadm.ru/pravookhranitelnye-organy/prokuratura-severskogo-rayona/novosti/?ELEMENT_ID=40557" TargetMode="External"/><Relationship Id="rId5" Type="http://schemas.openxmlformats.org/officeDocument/2006/relationships/hyperlink" Target="https://spravochnick.ru/pravo_i_yurisprudenciya/chto_takoe_konstitucionnoe_pravo/istoriya_konstitucii_i_ee_cennosti/" TargetMode="External"/><Relationship Id="rId10" Type="http://schemas.openxmlformats.org/officeDocument/2006/relationships/hyperlink" Target="https://www.fontanka.ru/longreads/69333730/" TargetMode="External"/><Relationship Id="rId4" Type="http://schemas.openxmlformats.org/officeDocument/2006/relationships/hyperlink" Target="https://histrf.ru/read/articles/istoriya-konstitucii-v-rossii" TargetMode="External"/><Relationship Id="rId9" Type="http://schemas.openxmlformats.org/officeDocument/2006/relationships/hyperlink" Target="https://&#1090;&#1072;&#1088;&#1084;&#1072;-&#1072;&#1076;&#1084;.&#1088;&#1092;/novosti/26079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3;&#1080;&#1079;&#1072;&#1090;&#1091;&#1083;&#1080;&#1085;&#1072;%20&#1053;.&#1057;.%20&#1084;&#1091;&#1083;&#1100;&#1090;&#1080;&#1084;&#1077;&#1076;&#1080;&#1072;%20&#1096;&#1082;&#1086;&#1083;&#1072;-&#1080;&#1085;&#1090;&#1077;&#1088;&#1085;&#1072;&#1090;%205%20&#1058;&#1086;&#1083;&#1100;&#1103;&#1090;&#1090;&#1080;\_&#1059;&#1084;&#1085;&#1080;&#1082;&#1080;%20&#1080;%20&#1091;&#1084;&#1085;&#1080;&#1094;&#1099;_%20-%20&#1047;&#1072;&#1089;&#1090;&#1072;&#1074;&#1082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User\Desktop\&#1043;&#1080;&#1079;&#1072;&#1090;&#1091;&#1083;&#1080;&#1085;&#1072;%20&#1053;.&#1057;.%20&#1084;&#1091;&#1083;&#1100;&#1090;&#1080;&#1084;&#1077;&#1076;&#1080;&#1072;%20&#1096;&#1082;&#1086;&#1083;&#1072;-&#1080;&#1085;&#1090;&#1077;&#1088;&#1085;&#1072;&#1090;%205%20&#1058;&#1086;&#1083;&#1100;&#1103;&#1090;&#1090;&#1080;\_&#1059;&#1084;&#1085;&#1080;&#1082;&#1080;%20&#1080;%20&#1091;&#1084;&#1085;&#1080;&#1094;&#1099;_%20-%20&#1047;&#1072;&#1089;&#1090;&#1072;&#1074;&#1082;&#1072;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3.png"/><Relationship Id="rId3" Type="http://schemas.openxmlformats.org/officeDocument/2006/relationships/slide" Target="slide6.xml"/><Relationship Id="rId7" Type="http://schemas.openxmlformats.org/officeDocument/2006/relationships/slide" Target="slide11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3;&#1080;&#1079;&#1072;&#1090;&#1091;&#1083;&#1080;&#1085;&#1072;%20&#1053;.&#1057;.%20&#1084;&#1091;&#1083;&#1100;&#1090;&#1080;&#1084;&#1077;&#1076;&#1080;&#1072;%20&#1096;&#1082;&#1086;&#1083;&#1072;-&#1080;&#1085;&#1090;&#1077;&#1088;&#1085;&#1072;&#1090;%205%20&#1058;&#1086;&#1083;&#1100;&#1103;&#1090;&#1090;&#1080;\_&#1059;&#1084;&#1085;&#1080;&#1082;&#1080;%20&#1080;%20&#1091;&#1084;&#1085;&#1080;&#1094;&#1099;_%20-%20&#1047;&#1072;&#1089;&#1090;&#1072;&#1074;&#1082;&#1072;.mp3" TargetMode="Externa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8.xml"/><Relationship Id="rId10" Type="http://schemas.openxmlformats.org/officeDocument/2006/relationships/slide" Target="slide16.xml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3;&#1080;&#1079;&#1072;&#1090;&#1091;&#1083;&#1080;&#1085;&#1072;%20&#1053;.&#1057;.%20&#1084;&#1091;&#1083;&#1100;&#1090;&#1080;&#1084;&#1077;&#1076;&#1080;&#1072;%20&#1096;&#1082;&#1086;&#1083;&#1072;-&#1080;&#1085;&#1090;&#1077;&#1088;&#1085;&#1072;&#1090;%205%20&#1058;&#1086;&#1083;&#1100;&#1103;&#1090;&#1090;&#1080;\&#1060;&#1086;&#1085;%20-%20&#1044;&#1083;&#1103;%20&#1042;&#1080;&#1082;&#1090;&#1086;&#1088;&#1080;&#1085;&#1099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3;&#1080;&#1079;&#1072;&#1090;&#1091;&#1083;&#1080;&#1085;&#1072;%20&#1053;.&#1057;.%20&#1084;&#1091;&#1083;&#1100;&#1090;&#1080;&#1084;&#1077;&#1076;&#1080;&#1072;%20&#1096;&#1082;&#1086;&#1083;&#1072;-&#1080;&#1085;&#1090;&#1077;&#1088;&#1085;&#1072;&#1090;%205%20&#1058;&#1086;&#1083;&#1100;&#1103;&#1090;&#1090;&#1080;\&#1060;&#1086;&#1085;%20-%20&#1044;&#1083;&#1103;%20&#1042;&#1080;&#1082;&#1090;&#1086;&#1088;&#1080;&#1085;&#1099;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3;&#1080;&#1079;&#1072;&#1090;&#1091;&#1083;&#1080;&#1085;&#1072;%20&#1053;.&#1057;.%20&#1084;&#1091;&#1083;&#1100;&#1090;&#1080;&#1084;&#1077;&#1076;&#1080;&#1072;%20&#1096;&#1082;&#1086;&#1083;&#1072;-&#1080;&#1085;&#1090;&#1077;&#1088;&#1085;&#1072;&#1090;%205%20&#1058;&#1086;&#1083;&#1100;&#1103;&#1090;&#1090;&#1080;\&#1060;&#1086;&#1085;%20-%20&#1044;&#1083;&#1103;%20&#1042;&#1080;&#1082;&#1090;&#1086;&#1088;&#1080;&#1085;&#1099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3;&#1080;&#1079;&#1072;&#1090;&#1091;&#1083;&#1080;&#1085;&#1072;%20&#1053;.&#1057;.%20&#1084;&#1091;&#1083;&#1100;&#1090;&#1080;&#1084;&#1077;&#1076;&#1080;&#1072;%20&#1096;&#1082;&#1086;&#1083;&#1072;-&#1080;&#1085;&#1090;&#1077;&#1088;&#1085;&#1072;&#1090;%205%20&#1058;&#1086;&#1083;&#1100;&#1103;&#1090;&#1090;&#1080;\&#1060;&#1086;&#1085;%20-%20&#1044;&#1083;&#1103;%20&#1042;&#1080;&#1082;&#1090;&#1086;&#1088;&#1080;&#1085;&#1099;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0861" y="929898"/>
            <a:ext cx="126466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solidFill>
                  <a:srgbClr val="124E73"/>
                </a:solidFill>
                <a:latin typeface="Monotype Corsiva" pitchFamily="66" charset="0"/>
                <a:ea typeface="MuseoModerno Medium" charset="0"/>
                <a:cs typeface="MuseoModerno Medium" charset="0"/>
              </a:rPr>
              <a:t>Историческая в</a:t>
            </a:r>
            <a:r>
              <a:rPr lang="en-US" sz="9600" dirty="0" err="1" smtClean="0">
                <a:solidFill>
                  <a:srgbClr val="124E73"/>
                </a:solidFill>
                <a:latin typeface="Monotype Corsiva" pitchFamily="66" charset="0"/>
                <a:ea typeface="MuseoModerno Medium" charset="0"/>
                <a:cs typeface="MuseoModerno Medium" charset="0"/>
              </a:rPr>
              <a:t>икторина</a:t>
            </a:r>
            <a:endParaRPr lang="ru-RU" sz="9600" dirty="0" smtClean="0">
              <a:solidFill>
                <a:srgbClr val="124E73"/>
              </a:solidFill>
              <a:latin typeface="Monotype Corsiva" pitchFamily="66" charset="0"/>
              <a:ea typeface="MuseoModerno Medium" charset="0"/>
              <a:cs typeface="MuseoModerno Medium" charset="0"/>
            </a:endParaRPr>
          </a:p>
          <a:p>
            <a:pPr algn="ctr"/>
            <a:r>
              <a:rPr lang="ru-RU" sz="4400" dirty="0" smtClean="0">
                <a:solidFill>
                  <a:srgbClr val="124E73"/>
                </a:solidFill>
                <a:latin typeface="Monotype Corsiva" pitchFamily="66" charset="0"/>
                <a:ea typeface="MuseoModerno Medium" charset="0"/>
                <a:cs typeface="MuseoModerno Medium" charset="0"/>
              </a:rPr>
              <a:t>(для обучающихся 5-10 классов с нарушениями слуха)</a:t>
            </a:r>
            <a:endParaRPr lang="ru-RU" sz="9600" dirty="0">
              <a:solidFill>
                <a:srgbClr val="124E73"/>
              </a:solidFill>
              <a:latin typeface="Monotype Corsiva" pitchFamily="66" charset="0"/>
              <a:ea typeface="MuseoModerno Medium" charset="0"/>
              <a:cs typeface="MuseoModerno Medium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13722" y="6121831"/>
            <a:ext cx="7315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dirty="0" smtClean="0">
                <a:latin typeface="Calibri" pitchFamily="34" charset="0"/>
              </a:rPr>
              <a:t>Учитель истории и обществознания</a:t>
            </a:r>
          </a:p>
          <a:p>
            <a:pPr algn="r"/>
            <a:r>
              <a:rPr lang="ru-RU" sz="3200" dirty="0" smtClean="0">
                <a:latin typeface="Calibri" pitchFamily="34" charset="0"/>
              </a:rPr>
              <a:t> ГБОУ школы-интерната № 5 г.о.Тольятти </a:t>
            </a:r>
          </a:p>
          <a:p>
            <a:pPr algn="r"/>
            <a:r>
              <a:rPr lang="ru-RU" sz="3200" dirty="0" err="1" smtClean="0">
                <a:latin typeface="Calibri" pitchFamily="34" charset="0"/>
              </a:rPr>
              <a:t>Гизатулина</a:t>
            </a:r>
            <a:r>
              <a:rPr lang="ru-RU" sz="3200" dirty="0" smtClean="0">
                <a:latin typeface="Calibri" pitchFamily="34" charset="0"/>
              </a:rPr>
              <a:t> Н.С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238500" y="461963"/>
            <a:ext cx="1012457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Comic Sans MS" pitchFamily="66" charset="0"/>
              </a:rPr>
              <a:t>ДАТА </a:t>
            </a:r>
            <a:endParaRPr lang="ru-RU" sz="4400" b="1" dirty="0" smtClean="0">
              <a:latin typeface="Comic Sans MS" pitchFamily="66" charset="0"/>
            </a:endParaRPr>
          </a:p>
          <a:p>
            <a:pPr algn="ctr"/>
            <a:r>
              <a:rPr lang="ru-RU" sz="4400" b="1" dirty="0" smtClean="0">
                <a:latin typeface="Comic Sans MS" pitchFamily="66" charset="0"/>
              </a:rPr>
              <a:t>ПРИНЯТИЯ </a:t>
            </a:r>
            <a:r>
              <a:rPr lang="ru-RU" sz="4400" b="1" dirty="0">
                <a:latin typeface="Comic Sans MS" pitchFamily="66" charset="0"/>
              </a:rPr>
              <a:t>КОНСТИТУЦИИ РФ?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657600" y="2776538"/>
            <a:ext cx="73152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Comic Sans MS" pitchFamily="66" charset="0"/>
              </a:rPr>
              <a:t>а) 12 ДЕКАБРЯ 1993 ГОДА;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atin typeface="Comic Sans MS" pitchFamily="66" charset="0"/>
              </a:rPr>
              <a:t>б) 12 ДЕКАБРЯ 1998 ГОДА;</a:t>
            </a:r>
          </a:p>
          <a:p>
            <a:pPr>
              <a:lnSpc>
                <a:spcPct val="150000"/>
              </a:lnSpc>
            </a:pPr>
            <a:r>
              <a:rPr lang="ru-RU" sz="3600" i="1" dirty="0">
                <a:latin typeface="Comic Sans MS" pitchFamily="66" charset="0"/>
              </a:rPr>
              <a:t>в)12 ДЕКАБРЯ 1992 ГОДА</a:t>
            </a:r>
            <a:r>
              <a:rPr lang="ru-RU" i="1" dirty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7" name="Picture 4" descr="C:\Users\Ученик_8\Desktop\2yNprXadY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38500" cy="3114675"/>
          </a:xfrm>
          <a:prstGeom prst="rect">
            <a:avLst/>
          </a:prstGeom>
          <a:noFill/>
        </p:spPr>
      </p:pic>
      <p:pic>
        <p:nvPicPr>
          <p:cNvPr id="8" name="Picture 4" descr="Picture background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02973" y="6698771"/>
            <a:ext cx="1827427" cy="153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Фон - Для Виктори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19545" y="7413625"/>
            <a:ext cx="613064" cy="6130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0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238500" y="285750"/>
            <a:ext cx="1048940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Comic Sans MS" pitchFamily="66" charset="0"/>
              </a:rPr>
              <a:t>КАКУЮ ФОРМУ </a:t>
            </a:r>
            <a:endParaRPr lang="ru-RU" sz="4400" b="1" dirty="0" smtClean="0">
              <a:latin typeface="Comic Sans MS" pitchFamily="66" charset="0"/>
            </a:endParaRPr>
          </a:p>
          <a:p>
            <a:pPr algn="ctr"/>
            <a:r>
              <a:rPr lang="ru-RU" sz="4400" b="1" dirty="0" smtClean="0">
                <a:latin typeface="Comic Sans MS" pitchFamily="66" charset="0"/>
              </a:rPr>
              <a:t>ТЕРРИТОРИАЛЬНОГО </a:t>
            </a:r>
            <a:r>
              <a:rPr lang="ru-RU" sz="4400" b="1" dirty="0">
                <a:latin typeface="Comic Sans MS" pitchFamily="66" charset="0"/>
              </a:rPr>
              <a:t>УСТРОЙСТВА ИМЕЕТ РФ?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3657600" y="3349625"/>
            <a:ext cx="73152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Comic Sans MS" pitchFamily="66" charset="0"/>
              </a:rPr>
              <a:t>а) Федеративное устройство;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atin typeface="Comic Sans MS" pitchFamily="66" charset="0"/>
              </a:rPr>
              <a:t>б) Унитарное устройство;</a:t>
            </a:r>
          </a:p>
          <a:p>
            <a:pPr>
              <a:lnSpc>
                <a:spcPct val="150000"/>
              </a:lnSpc>
            </a:pPr>
            <a:r>
              <a:rPr lang="ru-RU" sz="3600" i="1" dirty="0">
                <a:latin typeface="Comic Sans MS" pitchFamily="66" charset="0"/>
              </a:rPr>
              <a:t>в) Колониальное устройство.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7" name="Picture 4" descr="C:\Users\Ученик_8\Desktop\2yNprXadY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38500" cy="3114675"/>
          </a:xfrm>
          <a:prstGeom prst="rect">
            <a:avLst/>
          </a:prstGeom>
          <a:noFill/>
        </p:spPr>
      </p:pic>
      <p:pic>
        <p:nvPicPr>
          <p:cNvPr id="8" name="Picture 4" descr="Picture background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02973" y="6698771"/>
            <a:ext cx="1827427" cy="153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Фон - Для Виктори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19545" y="7413625"/>
            <a:ext cx="613064" cy="6130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0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634712" y="506413"/>
            <a:ext cx="11863926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Comic Sans MS" pitchFamily="66" charset="0"/>
              </a:rPr>
              <a:t>Сказка «Три поросенка». </a:t>
            </a:r>
          </a:p>
          <a:p>
            <a:pPr algn="ctr"/>
            <a:r>
              <a:rPr lang="ru-RU" sz="4400" b="1" dirty="0">
                <a:latin typeface="Comic Sans MS" pitchFamily="66" charset="0"/>
              </a:rPr>
              <a:t>Какое правило нарушил волк </a:t>
            </a:r>
            <a:endParaRPr lang="ru-RU" sz="4400" b="1" dirty="0" smtClean="0">
              <a:latin typeface="Comic Sans MS" pitchFamily="66" charset="0"/>
            </a:endParaRPr>
          </a:p>
          <a:p>
            <a:pPr algn="ctr"/>
            <a:r>
              <a:rPr lang="ru-RU" sz="4400" b="1" dirty="0" smtClean="0">
                <a:latin typeface="Comic Sans MS" pitchFamily="66" charset="0"/>
              </a:rPr>
              <a:t>ворвавшись </a:t>
            </a:r>
            <a:r>
              <a:rPr lang="ru-RU" sz="4400" b="1" dirty="0">
                <a:latin typeface="Comic Sans MS" pitchFamily="66" charset="0"/>
              </a:rPr>
              <a:t>в дом поросят?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247900" y="3444875"/>
            <a:ext cx="97059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Comic Sans MS" pitchFamily="66" charset="0"/>
              </a:rPr>
              <a:t>а) Право на отдых;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atin typeface="Comic Sans MS" pitchFamily="66" charset="0"/>
              </a:rPr>
              <a:t>б) Право на свободу передвижения;</a:t>
            </a:r>
          </a:p>
          <a:p>
            <a:pPr>
              <a:lnSpc>
                <a:spcPct val="150000"/>
              </a:lnSpc>
            </a:pPr>
            <a:r>
              <a:rPr lang="ru-RU" sz="3600" i="1" dirty="0">
                <a:latin typeface="Comic Sans MS" pitchFamily="66" charset="0"/>
              </a:rPr>
              <a:t>в) Право на неприкосновенность жилища.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8" name="Picture 4" descr="C:\Users\Ученик_8\Desktop\2yNprXadY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38500" cy="3114675"/>
          </a:xfrm>
          <a:prstGeom prst="rect">
            <a:avLst/>
          </a:prstGeom>
          <a:noFill/>
        </p:spPr>
      </p:pic>
      <p:pic>
        <p:nvPicPr>
          <p:cNvPr id="10" name="Picture 4" descr="Picture background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02973" y="6698771"/>
            <a:ext cx="1827427" cy="153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Фон - Для Виктори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19545" y="7413625"/>
            <a:ext cx="613064" cy="6130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0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238499" y="0"/>
            <a:ext cx="1114901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Comic Sans MS" pitchFamily="66" charset="0"/>
              </a:rPr>
              <a:t>СКАЗКА «ЛЯГУШКА ПУТЕШЕСТВЕННИЦА». </a:t>
            </a:r>
            <a:endParaRPr lang="ru-RU" sz="4000" b="1" dirty="0" smtClean="0">
              <a:latin typeface="Comic Sans MS" pitchFamily="66" charset="0"/>
            </a:endParaRPr>
          </a:p>
          <a:p>
            <a:pPr algn="ctr"/>
            <a:r>
              <a:rPr lang="ru-RU" sz="4000" b="1" dirty="0" smtClean="0">
                <a:latin typeface="Comic Sans MS" pitchFamily="66" charset="0"/>
              </a:rPr>
              <a:t>КАКИМ </a:t>
            </a:r>
            <a:r>
              <a:rPr lang="ru-RU" sz="4000" b="1" dirty="0">
                <a:latin typeface="Comic Sans MS" pitchFamily="66" charset="0"/>
              </a:rPr>
              <a:t>ПРАВОМ ВОСПОЛЬЗОВАЛАСЬ ЛЯГУШКА, ОТПРАВИВШИСЬ В ПУТЕШЕСТВИЕ?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1068388" y="3444875"/>
            <a:ext cx="12217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Comic Sans MS" pitchFamily="66" charset="0"/>
              </a:rPr>
              <a:t>а) Право на свободу вступления в брак;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atin typeface="Comic Sans MS" pitchFamily="66" charset="0"/>
              </a:rPr>
              <a:t>б) Право на свободу передвижения;</a:t>
            </a:r>
          </a:p>
          <a:p>
            <a:pPr>
              <a:lnSpc>
                <a:spcPct val="150000"/>
              </a:lnSpc>
            </a:pPr>
            <a:r>
              <a:rPr lang="ru-RU" sz="3600" i="1" dirty="0">
                <a:latin typeface="Comic Sans MS" pitchFamily="66" charset="0"/>
              </a:rPr>
              <a:t>в) Право на неприкосновенность жилища.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7" name="Picture 4" descr="C:\Users\Ученик_8\Desktop\2yNprXadY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38500" cy="3114675"/>
          </a:xfrm>
          <a:prstGeom prst="rect">
            <a:avLst/>
          </a:prstGeom>
          <a:noFill/>
        </p:spPr>
      </p:pic>
      <p:pic>
        <p:nvPicPr>
          <p:cNvPr id="8" name="Picture 4" descr="Picture background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02973" y="6698771"/>
            <a:ext cx="1827427" cy="153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Фон - Для Виктори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19545" y="7413625"/>
            <a:ext cx="613064" cy="6130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0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887579" y="1"/>
            <a:ext cx="1158169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Comic Sans MS" pitchFamily="66" charset="0"/>
              </a:rPr>
              <a:t>В «СКАЗКЕ О ЦАРЕ САЛТАНЕ»: </a:t>
            </a:r>
            <a:endParaRPr lang="ru-RU" sz="4400" b="1" dirty="0" smtClean="0">
              <a:latin typeface="Comic Sans MS" pitchFamily="66" charset="0"/>
            </a:endParaRPr>
          </a:p>
          <a:p>
            <a:pPr algn="ctr"/>
            <a:r>
              <a:rPr lang="ru-RU" sz="4400" b="1" dirty="0" smtClean="0">
                <a:latin typeface="Comic Sans MS" pitchFamily="66" charset="0"/>
              </a:rPr>
              <a:t>«</a:t>
            </a:r>
            <a:r>
              <a:rPr lang="ru-RU" sz="4400" b="1" dirty="0">
                <a:latin typeface="Comic Sans MS" pitchFamily="66" charset="0"/>
              </a:rPr>
              <a:t>В БОЧКУ </a:t>
            </a:r>
            <a:r>
              <a:rPr lang="ru-RU" sz="4400" b="1" dirty="0" smtClean="0">
                <a:latin typeface="Comic Sans MS" pitchFamily="66" charset="0"/>
              </a:rPr>
              <a:t>СЫНОМ </a:t>
            </a:r>
            <a:r>
              <a:rPr lang="ru-RU" sz="4400" b="1" dirty="0">
                <a:latin typeface="Comic Sans MS" pitchFamily="66" charset="0"/>
              </a:rPr>
              <a:t>ПОСАДИЛИ, ЗАСМОЛИЛИ, </a:t>
            </a:r>
            <a:endParaRPr lang="ru-RU" sz="4400" b="1" dirty="0" smtClean="0">
              <a:latin typeface="Comic Sans MS" pitchFamily="66" charset="0"/>
            </a:endParaRPr>
          </a:p>
          <a:p>
            <a:pPr algn="ctr"/>
            <a:r>
              <a:rPr lang="ru-RU" sz="4400" b="1" dirty="0" smtClean="0">
                <a:latin typeface="Comic Sans MS" pitchFamily="66" charset="0"/>
              </a:rPr>
              <a:t>ПОКАТИЛИ </a:t>
            </a:r>
            <a:r>
              <a:rPr lang="ru-RU" sz="4400" b="1" dirty="0">
                <a:latin typeface="Comic Sans MS" pitchFamily="66" charset="0"/>
              </a:rPr>
              <a:t>И ПУСТИЛИ В ОКИЯН». КАКОЕ ПРАВО НАРУШЕНО?  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2159000" y="3444875"/>
            <a:ext cx="1135856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Comic Sans MS" pitchFamily="66" charset="0"/>
              </a:rPr>
              <a:t>а) Право на свободу вступления в брак;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atin typeface="Comic Sans MS" pitchFamily="66" charset="0"/>
              </a:rPr>
              <a:t>б) Право на свободу передвижения;</a:t>
            </a:r>
          </a:p>
          <a:p>
            <a:pPr>
              <a:lnSpc>
                <a:spcPct val="150000"/>
              </a:lnSpc>
            </a:pPr>
            <a:r>
              <a:rPr lang="ru-RU" sz="3600" i="1" dirty="0">
                <a:latin typeface="Comic Sans MS" pitchFamily="66" charset="0"/>
              </a:rPr>
              <a:t>в) Право на жизнь.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7" name="Picture 4" descr="C:\Users\Ученик_8\Desktop\2yNprXadY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38500" cy="3114675"/>
          </a:xfrm>
          <a:prstGeom prst="rect">
            <a:avLst/>
          </a:prstGeom>
          <a:noFill/>
        </p:spPr>
      </p:pic>
      <p:pic>
        <p:nvPicPr>
          <p:cNvPr id="8" name="Picture 4" descr="Picture background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02973" y="6698771"/>
            <a:ext cx="1827427" cy="153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Фон - Для Виктори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19545" y="7413625"/>
            <a:ext cx="613064" cy="6130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0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3238500" y="209550"/>
            <a:ext cx="107521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Comic Sans MS" pitchFamily="66" charset="0"/>
              </a:rPr>
              <a:t>КТО ЯВЛЯЕТСЯ ОСНОВНЫМ ИСТОЧНИКОМ ВЛАСТИ В РФ?</a:t>
            </a: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1487488" y="3444875"/>
            <a:ext cx="1042193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Comic Sans MS" pitchFamily="66" charset="0"/>
              </a:rPr>
              <a:t>а) Президент;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atin typeface="Comic Sans MS" pitchFamily="66" charset="0"/>
              </a:rPr>
              <a:t>б) Народ;</a:t>
            </a:r>
          </a:p>
          <a:p>
            <a:pPr>
              <a:lnSpc>
                <a:spcPct val="150000"/>
              </a:lnSpc>
            </a:pPr>
            <a:r>
              <a:rPr lang="ru-RU" sz="3600" i="1" dirty="0">
                <a:latin typeface="Comic Sans MS" pitchFamily="66" charset="0"/>
              </a:rPr>
              <a:t>в) Государственная Дума.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7" name="Picture 4" descr="C:\Users\Ученик_8\Desktop\2yNprXadY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38500" cy="3114675"/>
          </a:xfrm>
          <a:prstGeom prst="rect">
            <a:avLst/>
          </a:prstGeom>
          <a:noFill/>
        </p:spPr>
      </p:pic>
      <p:pic>
        <p:nvPicPr>
          <p:cNvPr id="8" name="Picture 4" descr="Picture background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02973" y="6698771"/>
            <a:ext cx="1827427" cy="153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Фон - Для Виктори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19545" y="7413625"/>
            <a:ext cx="613064" cy="6130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0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3808865" y="374650"/>
            <a:ext cx="643958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atin typeface="Comic Sans MS" pitchFamily="66" charset="0"/>
              </a:rPr>
              <a:t>СКОЛЬКО СТАТЕЙ </a:t>
            </a:r>
            <a:endParaRPr lang="ru-RU" sz="4400" b="1" dirty="0" smtClean="0">
              <a:latin typeface="Comic Sans MS" pitchFamily="66" charset="0"/>
            </a:endParaRPr>
          </a:p>
          <a:p>
            <a:pPr algn="ctr"/>
            <a:r>
              <a:rPr lang="ru-RU" sz="4400" b="1" dirty="0" smtClean="0">
                <a:latin typeface="Comic Sans MS" pitchFamily="66" charset="0"/>
              </a:rPr>
              <a:t>В </a:t>
            </a:r>
            <a:r>
              <a:rPr lang="ru-RU" sz="4400" b="1" dirty="0">
                <a:latin typeface="Comic Sans MS" pitchFamily="66" charset="0"/>
              </a:rPr>
              <a:t>КОНСТИТУЦИИ РФ?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3657600" y="3444875"/>
            <a:ext cx="7315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Comic Sans MS" pitchFamily="66" charset="0"/>
              </a:rPr>
              <a:t>а) 150;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atin typeface="Comic Sans MS" pitchFamily="66" charset="0"/>
              </a:rPr>
              <a:t>б) 141;</a:t>
            </a:r>
          </a:p>
          <a:p>
            <a:pPr>
              <a:lnSpc>
                <a:spcPct val="150000"/>
              </a:lnSpc>
            </a:pPr>
            <a:r>
              <a:rPr lang="ru-RU" sz="3600" i="1" dirty="0">
                <a:latin typeface="Comic Sans MS" pitchFamily="66" charset="0"/>
              </a:rPr>
              <a:t>в) 124.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7" name="Picture 4" descr="C:\Users\Ученик_8\Desktop\2yNprXadY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38500" cy="3114675"/>
          </a:xfrm>
          <a:prstGeom prst="rect">
            <a:avLst/>
          </a:prstGeom>
          <a:noFill/>
        </p:spPr>
      </p:pic>
      <p:pic>
        <p:nvPicPr>
          <p:cNvPr id="8" name="Picture 4" descr="Picture background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02973" y="6698771"/>
            <a:ext cx="1827427" cy="153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Фон - Для Виктори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19545" y="7413625"/>
            <a:ext cx="613064" cy="6130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0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2665708" y="220663"/>
            <a:ext cx="1046135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Comic Sans MS" pitchFamily="66" charset="0"/>
              </a:rPr>
              <a:t>С какого момента человек </a:t>
            </a:r>
            <a:endParaRPr lang="ru-RU" sz="4400" b="1" dirty="0" smtClean="0">
              <a:latin typeface="Comic Sans MS" pitchFamily="66" charset="0"/>
            </a:endParaRPr>
          </a:p>
          <a:p>
            <a:pPr algn="ctr"/>
            <a:r>
              <a:rPr lang="ru-RU" sz="4400" b="1" dirty="0" smtClean="0">
                <a:latin typeface="Comic Sans MS" pitchFamily="66" charset="0"/>
              </a:rPr>
              <a:t>приобретает </a:t>
            </a:r>
            <a:endParaRPr lang="ru-RU" sz="4400" b="1" dirty="0">
              <a:latin typeface="Comic Sans MS" pitchFamily="66" charset="0"/>
            </a:endParaRPr>
          </a:p>
          <a:p>
            <a:pPr algn="ctr"/>
            <a:r>
              <a:rPr lang="ru-RU" sz="4400" b="1" dirty="0">
                <a:latin typeface="Comic Sans MS" pitchFamily="66" charset="0"/>
              </a:rPr>
              <a:t>свои права и свободы?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2093913" y="3444875"/>
            <a:ext cx="1021238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Comic Sans MS" pitchFamily="66" charset="0"/>
              </a:rPr>
              <a:t>а) С момента наступления совершеннолетия;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atin typeface="Comic Sans MS" pitchFamily="66" charset="0"/>
              </a:rPr>
              <a:t>б) С момента получения паспорта;</a:t>
            </a:r>
          </a:p>
          <a:p>
            <a:pPr>
              <a:lnSpc>
                <a:spcPct val="150000"/>
              </a:lnSpc>
            </a:pPr>
            <a:r>
              <a:rPr lang="ru-RU" sz="3600" i="1" dirty="0">
                <a:latin typeface="Comic Sans MS" pitchFamily="66" charset="0"/>
              </a:rPr>
              <a:t>в) С рождения.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7" name="Picture 4" descr="C:\Users\Ученик_8\Desktop\2yNprXadY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38500" cy="3114675"/>
          </a:xfrm>
          <a:prstGeom prst="rect">
            <a:avLst/>
          </a:prstGeom>
          <a:noFill/>
        </p:spPr>
      </p:pic>
      <p:pic>
        <p:nvPicPr>
          <p:cNvPr id="8" name="Picture 4" descr="Picture background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02973" y="6698771"/>
            <a:ext cx="1827427" cy="153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Фон - Для Виктори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19545" y="7413625"/>
            <a:ext cx="613064" cy="6130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0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9809" y="477982"/>
            <a:ext cx="11637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omic Sans MS" pitchFamily="66" charset="0"/>
              </a:rPr>
              <a:t>ИСПОЛЬЗОВАННЫЕ ИСТОЧНИКИ </a:t>
            </a:r>
            <a:endParaRPr lang="ru-RU" sz="4400" dirty="0"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63526" y="1247423"/>
            <a:ext cx="12418827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https://razgovor.edsoo.ru/topic/28/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https://ru.wikipedia.org/wiki/История_Конституции_России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https://histrf.ru/read/articles/istoriya-konstitucii-v-rossii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https://spravochnick.ru/pravo_i_yurisprudenciya/chto_takoe_konstitucionnoe_pravo/istoriya_konstitucii_i_ee_cennosti/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https://resh.edu.ru/subject/lesson/2562/main/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https://ru.ruwiki.ru/wiki/Конституция_Российской_Федерации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https://tspu.ru/news/26471-istoriya-konstitutsii-rossii.html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https://тарма-адм.рф/novosti/26079/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https://www.fontanka.ru/longreads/69333730/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https://sevadm.ru/pravookhranitelnye-organy/prokuratura-severskogo-rayona/novosti/?ELEMENT_ID=40557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Ученик_8\Desktop\bb244ce2-96ad-5e41-8363-a5493cc1ab2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136526"/>
            <a:ext cx="14630400" cy="8366545"/>
          </a:xfrm>
          <a:prstGeom prst="rect">
            <a:avLst/>
          </a:prstGeom>
          <a:noFill/>
        </p:spPr>
      </p:pic>
      <p:sp>
        <p:nvSpPr>
          <p:cNvPr id="3" name="Text 0"/>
          <p:cNvSpPr/>
          <p:nvPr/>
        </p:nvSpPr>
        <p:spPr>
          <a:xfrm>
            <a:off x="5300419" y="557939"/>
            <a:ext cx="8303163" cy="1611313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algn="ctr"/>
            <a:endParaRPr lang="en-US" sz="6600" b="1" dirty="0">
              <a:solidFill>
                <a:srgbClr val="C55A11"/>
              </a:solidFill>
              <a:latin typeface="Monotype Corsiva" pitchFamily="66" charset="0"/>
            </a:endParaRPr>
          </a:p>
        </p:txBody>
      </p:sp>
      <p:sp>
        <p:nvSpPr>
          <p:cNvPr id="11268" name="Text 1"/>
          <p:cNvSpPr>
            <a:spLocks noChangeArrowheads="1"/>
          </p:cNvSpPr>
          <p:nvPr/>
        </p:nvSpPr>
        <p:spPr bwMode="auto">
          <a:xfrm>
            <a:off x="155575" y="5211763"/>
            <a:ext cx="8604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850"/>
              </a:lnSpc>
            </a:pPr>
            <a:endParaRPr lang="en-US" sz="2800"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11269" name="AutoShape 7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0" name="AutoShape 9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1" name="AutoShape 11" descr="C:\Users\User\AppData\Local\Temp\{A8DD4CDB-AD8F-4AB6-8C10-2138212A6F9C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" name="_Умники и умницы_ - Заста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3481344" y="168275"/>
            <a:ext cx="709752" cy="7097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105400" y="1851025"/>
            <a:ext cx="9391650" cy="996950"/>
          </a:xfrm>
          <a:prstGeom prst="rect">
            <a:avLst/>
          </a:prstGeom>
          <a:noFill/>
          <a:ln/>
        </p:spPr>
        <p:txBody>
          <a:bodyPr wrap="none" lIns="0" tIns="0" rIns="0" bIns="0"/>
          <a:lstStyle/>
          <a:p>
            <a:pPr algn="ctr" fontAlgn="auto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50" dirty="0">
                <a:solidFill>
                  <a:srgbClr val="124E73"/>
                </a:solidFill>
                <a:latin typeface="+mn-lt"/>
                <a:cs typeface="+mn-cs"/>
              </a:rPr>
              <a:t>Отгадаем тему нашей викторины</a:t>
            </a:r>
            <a:endParaRPr lang="en-US" sz="4450" dirty="0">
              <a:latin typeface="+mn-lt"/>
              <a:cs typeface="+mn-cs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" y="3311525"/>
            <a:ext cx="13293725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98278"/>
            <a:ext cx="14630400" cy="143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Ученик_8\Desktop\2yNprXadYT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238500" cy="3114675"/>
          </a:xfrm>
          <a:prstGeom prst="rect">
            <a:avLst/>
          </a:prstGeom>
          <a:noFill/>
        </p:spPr>
      </p:pic>
      <p:pic>
        <p:nvPicPr>
          <p:cNvPr id="7" name="_Умники и умницы_ - Заста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3481344" y="168275"/>
            <a:ext cx="709752" cy="7097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2820692" y="5966847"/>
            <a:ext cx="3409627" cy="1518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1</a:t>
            </a:r>
            <a:endParaRPr lang="ru-RU" sz="4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2820692" y="4448013"/>
            <a:ext cx="3409627" cy="151883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2</a:t>
            </a:r>
            <a:endParaRPr lang="ru-RU" sz="4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6648773" y="5920352"/>
            <a:ext cx="3115160" cy="15653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1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6648773" y="4448013"/>
            <a:ext cx="3115160" cy="14723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2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Скругленный прямоугольник 7">
            <a:hlinkClick r:id="rId7" action="ppaction://hlinksldjump"/>
          </p:cNvPr>
          <p:cNvSpPr/>
          <p:nvPr/>
        </p:nvSpPr>
        <p:spPr>
          <a:xfrm>
            <a:off x="6648773" y="2851688"/>
            <a:ext cx="3115160" cy="15963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3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Скругленный прямоугольник 8">
            <a:hlinkClick r:id="rId8" action="ppaction://hlinksldjump"/>
          </p:cNvPr>
          <p:cNvSpPr/>
          <p:nvPr/>
        </p:nvSpPr>
        <p:spPr>
          <a:xfrm>
            <a:off x="10244379" y="5920352"/>
            <a:ext cx="3239146" cy="151883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1</a:t>
            </a:r>
            <a:endParaRPr lang="ru-RU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Скругленный прямоугольник 9">
            <a:hlinkClick r:id="rId9" action="ppaction://hlinksldjump"/>
          </p:cNvPr>
          <p:cNvSpPr/>
          <p:nvPr/>
        </p:nvSpPr>
        <p:spPr>
          <a:xfrm>
            <a:off x="10244379" y="4448013"/>
            <a:ext cx="3239146" cy="147233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2</a:t>
            </a:r>
            <a:endParaRPr lang="ru-RU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Скругленный прямоугольник 10">
            <a:hlinkClick r:id="rId10" action="ppaction://hlinksldjump"/>
          </p:cNvPr>
          <p:cNvSpPr/>
          <p:nvPr/>
        </p:nvSpPr>
        <p:spPr>
          <a:xfrm>
            <a:off x="10244379" y="2851688"/>
            <a:ext cx="3239146" cy="15963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3</a:t>
            </a:r>
            <a:endParaRPr lang="ru-RU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Скругленный прямоугольник 11">
            <a:hlinkClick r:id="rId11" action="ppaction://hlinksldjump"/>
          </p:cNvPr>
          <p:cNvSpPr/>
          <p:nvPr/>
        </p:nvSpPr>
        <p:spPr>
          <a:xfrm>
            <a:off x="10244379" y="1301858"/>
            <a:ext cx="3239146" cy="154983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4</a:t>
            </a:r>
            <a:endParaRPr lang="ru-RU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29700" name="Picture 4" descr="C:\Users\Ученик_8\Desktop\2yNprXadYT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3238500" cy="3114675"/>
          </a:xfrm>
          <a:prstGeom prst="rect">
            <a:avLst/>
          </a:prstGeom>
          <a:noFill/>
        </p:spPr>
      </p:pic>
      <p:pic>
        <p:nvPicPr>
          <p:cNvPr id="13" name="_Умники и умницы_ - Заста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13481344" y="168275"/>
            <a:ext cx="709752" cy="7097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16716" cy="69943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19537" y="304800"/>
            <a:ext cx="82777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со зрителями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4" descr="Picture backgrou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02973" y="6698771"/>
            <a:ext cx="1827427" cy="153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7491663" y="5271024"/>
            <a:ext cx="3850105" cy="142774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7491663" y="3769895"/>
            <a:ext cx="3850105" cy="147587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66"/>
                </a:solidFill>
                <a:latin typeface="Arial Black" pitchFamily="34" charset="0"/>
              </a:rPr>
              <a:t>2</a:t>
            </a:r>
            <a:endParaRPr lang="ru-RU" sz="4000" dirty="0">
              <a:solidFill>
                <a:srgbClr val="FFFF66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>
            <a:hlinkClick r:id="rId7" action="ppaction://hlinksldjump"/>
          </p:cNvPr>
          <p:cNvSpPr/>
          <p:nvPr/>
        </p:nvSpPr>
        <p:spPr>
          <a:xfrm>
            <a:off x="7491663" y="2502569"/>
            <a:ext cx="3850105" cy="12673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3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6926" y="3099138"/>
            <a:ext cx="124165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а) гражданин Российской Федерации не моложе 35 лет, постоянно проживающий в Российской Федерации не менее 25 лет;</a:t>
            </a:r>
          </a:p>
          <a:p>
            <a:r>
              <a:rPr lang="ru-RU" sz="3600" dirty="0" smtClean="0">
                <a:latin typeface="Comic Sans MS" pitchFamily="66" charset="0"/>
              </a:rPr>
              <a:t>б) гражданин Российской Федерации не моложе 30 лет, постоянно проживающий в Российской Федерации не менее 6 лет;</a:t>
            </a:r>
          </a:p>
          <a:p>
            <a:r>
              <a:rPr lang="ru-RU" sz="3600" dirty="0" smtClean="0">
                <a:latin typeface="Comic Sans MS" pitchFamily="66" charset="0"/>
              </a:rPr>
              <a:t>в) гражданин Российской Федерации не моложе 25 лет, постоянно проживающий в Российской Федерации не менее 10 лет.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8500" y="417095"/>
            <a:ext cx="110550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Comic Sans MS" pitchFamily="66" charset="0"/>
              </a:rPr>
              <a:t>Президентом Российской Федерации может быть избран</a:t>
            </a:r>
            <a:r>
              <a:rPr lang="ru-RU" dirty="0" smtClean="0"/>
              <a:t>:</a:t>
            </a:r>
          </a:p>
        </p:txBody>
      </p:sp>
      <p:pic>
        <p:nvPicPr>
          <p:cNvPr id="4" name="Picture 4" descr="C:\Users\Ученик_8\Desktop\2yNprXadY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38500" cy="3114675"/>
          </a:xfrm>
          <a:prstGeom prst="rect">
            <a:avLst/>
          </a:prstGeom>
          <a:noFill/>
        </p:spPr>
      </p:pic>
      <p:pic>
        <p:nvPicPr>
          <p:cNvPr id="5" name="Picture 4" descr="Picture background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02973" y="6698771"/>
            <a:ext cx="1827427" cy="153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Фон - Для Виктори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19545" y="7413625"/>
            <a:ext cx="613064" cy="6130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0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855495" y="891133"/>
            <a:ext cx="109026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Comic Sans MS" pitchFamily="66" charset="0"/>
                <a:cs typeface="Leelawadee UI" pitchFamily="34" charset="-34"/>
              </a:rPr>
              <a:t>Восстанови истину</a:t>
            </a:r>
            <a:endParaRPr lang="ru-RU" sz="4400" b="1" dirty="0">
              <a:latin typeface="Comic Sans MS" pitchFamily="66" charset="0"/>
              <a:cs typeface="Leelawadee UI" pitchFamily="34" charset="-34"/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604388" y="3114675"/>
            <a:ext cx="1175543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Comic Sans MS" pitchFamily="66" charset="0"/>
              </a:rPr>
              <a:t>а) </a:t>
            </a:r>
            <a:r>
              <a:rPr lang="ru-RU" sz="3600" dirty="0" smtClean="0">
                <a:latin typeface="Comic Sans MS" pitchFamily="66" charset="0"/>
              </a:rPr>
              <a:t>Российская Федерация- Россия- есть тоталитарное государство с монархической формой правления.  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1028" name="Picture 4" descr="Picture backgrou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02973" y="6698771"/>
            <a:ext cx="1827427" cy="153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Фон - Для Виктори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758164" y="206375"/>
            <a:ext cx="601662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Ученик_8\Desktop\2yNprXadYT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238500" cy="3114675"/>
          </a:xfrm>
          <a:prstGeom prst="rect">
            <a:avLst/>
          </a:prstGeom>
          <a:noFill/>
        </p:spPr>
      </p:pic>
      <p:pic>
        <p:nvPicPr>
          <p:cNvPr id="7" name="Фон - Для Виктори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19545" y="7413625"/>
            <a:ext cx="613064" cy="6130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0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855495" y="506413"/>
            <a:ext cx="1090266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Comic Sans MS" pitchFamily="66" charset="0"/>
                <a:cs typeface="Leelawadee UI" pitchFamily="34" charset="-34"/>
              </a:rPr>
              <a:t>ПОЧЕМУ  12 </a:t>
            </a:r>
            <a:r>
              <a:rPr lang="ru-RU" sz="4400" b="1" dirty="0" smtClean="0">
                <a:latin typeface="Comic Sans MS" pitchFamily="66" charset="0"/>
                <a:cs typeface="Leelawadee UI" pitchFamily="34" charset="-34"/>
              </a:rPr>
              <a:t>ДЕКАБРЯ</a:t>
            </a:r>
          </a:p>
          <a:p>
            <a:pPr algn="ctr"/>
            <a:r>
              <a:rPr lang="ru-RU" sz="4400" b="1" dirty="0" smtClean="0">
                <a:latin typeface="Comic Sans MS" pitchFamily="66" charset="0"/>
                <a:cs typeface="Leelawadee UI" pitchFamily="34" charset="-34"/>
              </a:rPr>
              <a:t> </a:t>
            </a:r>
            <a:r>
              <a:rPr lang="ru-RU" sz="4400" b="1" dirty="0">
                <a:latin typeface="Comic Sans MS" pitchFamily="66" charset="0"/>
                <a:cs typeface="Leelawadee UI" pitchFamily="34" charset="-34"/>
              </a:rPr>
              <a:t>СЧИТАЕТСЯ ДНЕМ КОНСТИТУЦИИ?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498600" y="2903621"/>
            <a:ext cx="1175543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Comic Sans MS" pitchFamily="66" charset="0"/>
              </a:rPr>
              <a:t>а) В этот день текст Конституции был утвержден Президентом РФ;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atin typeface="Comic Sans MS" pitchFamily="66" charset="0"/>
              </a:rPr>
              <a:t>б) В этот день текст Конституции был впервые опубликован в СМИ;</a:t>
            </a:r>
          </a:p>
          <a:p>
            <a:pPr>
              <a:lnSpc>
                <a:spcPct val="150000"/>
              </a:lnSpc>
            </a:pPr>
            <a:r>
              <a:rPr lang="ru-RU" sz="3600" i="1" dirty="0">
                <a:latin typeface="Comic Sans MS" pitchFamily="66" charset="0"/>
              </a:rPr>
              <a:t>в) В этот день Конституция была принята путем референдума – всенародного голосования.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8" name="Picture 4" descr="C:\Users\Ученик_8\Desktop\2yNprXadY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38500" cy="3114675"/>
          </a:xfrm>
          <a:prstGeom prst="rect">
            <a:avLst/>
          </a:prstGeom>
          <a:noFill/>
        </p:spPr>
      </p:pic>
      <p:pic>
        <p:nvPicPr>
          <p:cNvPr id="9" name="Picture 4" descr="Picture background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02973" y="6698771"/>
            <a:ext cx="1827427" cy="153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Фон - Для Виктори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19545" y="7413625"/>
            <a:ext cx="613064" cy="6130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0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2214321" y="495300"/>
            <a:ext cx="115903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latin typeface="Comic Sans MS" pitchFamily="66" charset="0"/>
              </a:rPr>
              <a:t>КАК ПЕРЕВОДИТСЯ СЛОВО КОНСТИТУЦИЯ С ЛАТИНСКОГО ЯЗЫКА?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1222375" y="3789363"/>
            <a:ext cx="11425238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Comic Sans MS" pitchFamily="66" charset="0"/>
              </a:rPr>
              <a:t>а) Устройство;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atin typeface="Comic Sans MS" pitchFamily="66" charset="0"/>
              </a:rPr>
              <a:t>б) Закон;</a:t>
            </a:r>
          </a:p>
          <a:p>
            <a:pPr>
              <a:lnSpc>
                <a:spcPct val="150000"/>
              </a:lnSpc>
            </a:pPr>
            <a:r>
              <a:rPr lang="ru-RU" sz="3600" i="1" dirty="0">
                <a:latin typeface="Comic Sans MS" pitchFamily="66" charset="0"/>
              </a:rPr>
              <a:t>в)Ответственность.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4" name="Picture 4" descr="Picture backgrou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02973" y="6698771"/>
            <a:ext cx="1827427" cy="153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Фон - Для Виктори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804659" y="206375"/>
            <a:ext cx="601662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Ученик_8\Desktop\2yNprXadYT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238500" cy="3114675"/>
          </a:xfrm>
          <a:prstGeom prst="rect">
            <a:avLst/>
          </a:prstGeom>
          <a:noFill/>
        </p:spPr>
      </p:pic>
      <p:pic>
        <p:nvPicPr>
          <p:cNvPr id="8" name="Фон - Для Виктори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19545" y="7413625"/>
            <a:ext cx="613064" cy="6130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0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30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Колесо фортун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Колесо фортуны</Template>
  <TotalTime>413</TotalTime>
  <Words>464</Words>
  <Application>Microsoft Office PowerPoint</Application>
  <PresentationFormat>Произвольный</PresentationFormat>
  <Paragraphs>89</Paragraphs>
  <Slides>18</Slides>
  <Notes>2</Notes>
  <HiddenSlides>0</HiddenSlides>
  <MMClips>17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Monotype Corsiva</vt:lpstr>
      <vt:lpstr>MuseoModerno Medium</vt:lpstr>
      <vt:lpstr>Calibri</vt:lpstr>
      <vt:lpstr>Yu Gothic UI Semibold</vt:lpstr>
      <vt:lpstr>Arial Black</vt:lpstr>
      <vt:lpstr>Comic Sans MS</vt:lpstr>
      <vt:lpstr>Leelawadee UI</vt:lpstr>
      <vt:lpstr>Times New Roman</vt:lpstr>
      <vt:lpstr>Колесо фортуны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PptxGenJS Presentation</dc:subject>
  <dc:creator>User</dc:creator>
  <cp:lastModifiedBy>User</cp:lastModifiedBy>
  <cp:revision>10</cp:revision>
  <dcterms:created xsi:type="dcterms:W3CDTF">2024-11-19T17:41:27Z</dcterms:created>
  <dcterms:modified xsi:type="dcterms:W3CDTF">2024-11-20T15:25:27Z</dcterms:modified>
</cp:coreProperties>
</file>